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82" r:id="rId2"/>
  </p:sldMasterIdLst>
  <p:notesMasterIdLst>
    <p:notesMasterId r:id="rId33"/>
  </p:notesMasterIdLst>
  <p:handoutMasterIdLst>
    <p:handoutMasterId r:id="rId34"/>
  </p:handoutMasterIdLst>
  <p:sldIdLst>
    <p:sldId id="399" r:id="rId3"/>
    <p:sldId id="352" r:id="rId4"/>
    <p:sldId id="405" r:id="rId5"/>
    <p:sldId id="355" r:id="rId6"/>
    <p:sldId id="356" r:id="rId7"/>
    <p:sldId id="357" r:id="rId8"/>
    <p:sldId id="390" r:id="rId9"/>
    <p:sldId id="359" r:id="rId10"/>
    <p:sldId id="402" r:id="rId11"/>
    <p:sldId id="403" r:id="rId12"/>
    <p:sldId id="415" r:id="rId13"/>
    <p:sldId id="416" r:id="rId14"/>
    <p:sldId id="417" r:id="rId15"/>
    <p:sldId id="414" r:id="rId16"/>
    <p:sldId id="419" r:id="rId17"/>
    <p:sldId id="420" r:id="rId18"/>
    <p:sldId id="421" r:id="rId19"/>
    <p:sldId id="422" r:id="rId20"/>
    <p:sldId id="423" r:id="rId21"/>
    <p:sldId id="424" r:id="rId22"/>
    <p:sldId id="408" r:id="rId23"/>
    <p:sldId id="409" r:id="rId24"/>
    <p:sldId id="427" r:id="rId25"/>
    <p:sldId id="425" r:id="rId26"/>
    <p:sldId id="426" r:id="rId27"/>
    <p:sldId id="410" r:id="rId28"/>
    <p:sldId id="411" r:id="rId29"/>
    <p:sldId id="412" r:id="rId30"/>
    <p:sldId id="413" r:id="rId31"/>
    <p:sldId id="374" r:id="rId32"/>
  </p:sldIdLst>
  <p:sldSz cx="9144000" cy="6858000" type="screen4x3"/>
  <p:notesSz cx="7010400" cy="9296400"/>
  <p:defaultTextStyle>
    <a:defPPr>
      <a:defRPr lang="fr-FR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>
          <p15:clr>
            <a:srgbClr val="A4A3A4"/>
          </p15:clr>
        </p15:guide>
        <p15:guide id="2" orient="horz" pos="3466">
          <p15:clr>
            <a:srgbClr val="A4A3A4"/>
          </p15:clr>
        </p15:guide>
        <p15:guide id="3" orient="horz" pos="3391">
          <p15:clr>
            <a:srgbClr val="A4A3A4"/>
          </p15:clr>
        </p15:guide>
        <p15:guide id="4" pos="1014">
          <p15:clr>
            <a:srgbClr val="A4A3A4"/>
          </p15:clr>
        </p15:guide>
        <p15:guide id="5" pos="5106">
          <p15:clr>
            <a:srgbClr val="A4A3A4"/>
          </p15:clr>
        </p15:guide>
        <p15:guide id="6" pos="6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416F"/>
    <a:srgbClr val="96330C"/>
    <a:srgbClr val="003399"/>
    <a:srgbClr val="1D47D3"/>
    <a:srgbClr val="1A40B8"/>
    <a:srgbClr val="183BAC"/>
    <a:srgbClr val="543126"/>
    <a:srgbClr val="808080"/>
    <a:srgbClr val="EFF4E4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15" autoAdjust="0"/>
    <p:restoredTop sz="94667" autoAdjust="0"/>
  </p:normalViewPr>
  <p:slideViewPr>
    <p:cSldViewPr snapToGrid="0">
      <p:cViewPr varScale="1">
        <p:scale>
          <a:sx n="42" d="100"/>
          <a:sy n="42" d="100"/>
        </p:scale>
        <p:origin x="1254" y="48"/>
      </p:cViewPr>
      <p:guideLst>
        <p:guide orient="horz" pos="1117"/>
        <p:guide orient="horz" pos="3466"/>
        <p:guide orient="horz" pos="3391"/>
        <p:guide pos="1014"/>
        <p:guide pos="5106"/>
        <p:guide pos="6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2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88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88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A6AA906-0C04-4470-AC94-DA92454686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24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2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9788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1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BDE634F-34D1-4F45-9114-CC0E1FC7C3AB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89914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02940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E634F-34D1-4F45-9114-CC0E1FC7C3AB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9731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wmf"/><Relationship Id="rId9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 l="6204" t="38979" r="5381" b="5470"/>
          <a:stretch>
            <a:fillRect/>
          </a:stretch>
        </p:blipFill>
        <p:spPr bwMode="auto">
          <a:xfrm>
            <a:off x="0" y="0"/>
            <a:ext cx="9144000" cy="150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ieren 36"/>
          <p:cNvGrpSpPr/>
          <p:nvPr userDrawn="1"/>
        </p:nvGrpSpPr>
        <p:grpSpPr>
          <a:xfrm>
            <a:off x="0" y="1361116"/>
            <a:ext cx="9144000" cy="2290763"/>
            <a:chOff x="0" y="1597025"/>
            <a:chExt cx="9144000" cy="2290763"/>
          </a:xfrm>
        </p:grpSpPr>
        <p:grpSp>
          <p:nvGrpSpPr>
            <p:cNvPr id="3" name="Group 15"/>
            <p:cNvGrpSpPr>
              <a:grpSpLocks/>
            </p:cNvGrpSpPr>
            <p:nvPr userDrawn="1"/>
          </p:nvGrpSpPr>
          <p:grpSpPr bwMode="auto">
            <a:xfrm>
              <a:off x="0" y="1597025"/>
              <a:ext cx="9144000" cy="147638"/>
              <a:chOff x="0" y="712"/>
              <a:chExt cx="5760" cy="93"/>
            </a:xfrm>
          </p:grpSpPr>
          <p:pic>
            <p:nvPicPr>
              <p:cNvPr id="23" name="Picture 10" descr="B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l="31767" r="26154"/>
              <a:stretch>
                <a:fillRect/>
              </a:stretch>
            </p:blipFill>
            <p:spPr bwMode="auto">
              <a:xfrm>
                <a:off x="0" y="715"/>
                <a:ext cx="5760" cy="89"/>
              </a:xfrm>
              <a:prstGeom prst="rect">
                <a:avLst/>
              </a:prstGeom>
              <a:noFill/>
            </p:spPr>
          </p:pic>
          <p:sp>
            <p:nvSpPr>
              <p:cNvPr id="24" name="Line 11"/>
              <p:cNvSpPr>
                <a:spLocks noChangeShapeType="1"/>
              </p:cNvSpPr>
              <p:nvPr userDrawn="1"/>
            </p:nvSpPr>
            <p:spPr bwMode="auto">
              <a:xfrm>
                <a:off x="0" y="805"/>
                <a:ext cx="5760" cy="0"/>
              </a:xfrm>
              <a:prstGeom prst="line">
                <a:avLst/>
              </a:prstGeom>
              <a:noFill/>
              <a:ln w="19050">
                <a:solidFill>
                  <a:srgbClr val="969696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14"/>
              <p:cNvSpPr>
                <a:spLocks noChangeShapeType="1"/>
              </p:cNvSpPr>
              <p:nvPr userDrawn="1"/>
            </p:nvSpPr>
            <p:spPr bwMode="auto">
              <a:xfrm>
                <a:off x="0" y="712"/>
                <a:ext cx="5760" cy="0"/>
              </a:xfrm>
              <a:prstGeom prst="line">
                <a:avLst/>
              </a:prstGeom>
              <a:noFill/>
              <a:ln w="19050">
                <a:solidFill>
                  <a:srgbClr val="969696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uppieren 33"/>
            <p:cNvGrpSpPr/>
            <p:nvPr userDrawn="1"/>
          </p:nvGrpSpPr>
          <p:grpSpPr>
            <a:xfrm>
              <a:off x="0" y="1751836"/>
              <a:ext cx="9144000" cy="1992817"/>
              <a:chOff x="0" y="1751836"/>
              <a:chExt cx="9144000" cy="1992817"/>
            </a:xfrm>
          </p:grpSpPr>
          <p:pic>
            <p:nvPicPr>
              <p:cNvPr id="19" name="Picture 8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872427" y="1751836"/>
                <a:ext cx="3271573" cy="1956816"/>
              </a:xfrm>
              <a:prstGeom prst="rect">
                <a:avLst/>
              </a:prstGeom>
              <a:noFill/>
              <a:ln w="31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971801" y="1755557"/>
                <a:ext cx="2962656" cy="19890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6" name="Picture 3"/>
              <p:cNvPicPr>
                <a:picLocks noChangeAspect="1" noChangeArrowheads="1"/>
              </p:cNvPicPr>
              <p:nvPr userDrawn="1"/>
            </p:nvPicPr>
            <p:blipFill>
              <a:blip r:embed="rId6" cstate="print"/>
              <a:stretch>
                <a:fillRect/>
              </a:stretch>
            </p:blipFill>
            <p:spPr bwMode="auto">
              <a:xfrm>
                <a:off x="0" y="1755557"/>
                <a:ext cx="3019425" cy="19890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5" name="Group 15"/>
            <p:cNvGrpSpPr>
              <a:grpSpLocks/>
            </p:cNvGrpSpPr>
            <p:nvPr userDrawn="1"/>
          </p:nvGrpSpPr>
          <p:grpSpPr bwMode="auto">
            <a:xfrm>
              <a:off x="0" y="3740150"/>
              <a:ext cx="9144000" cy="147638"/>
              <a:chOff x="0" y="712"/>
              <a:chExt cx="5760" cy="93"/>
            </a:xfrm>
          </p:grpSpPr>
          <p:pic>
            <p:nvPicPr>
              <p:cNvPr id="42" name="Picture 10" descr="B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l="31767" r="26154"/>
              <a:stretch>
                <a:fillRect/>
              </a:stretch>
            </p:blipFill>
            <p:spPr bwMode="auto">
              <a:xfrm>
                <a:off x="0" y="715"/>
                <a:ext cx="5760" cy="89"/>
              </a:xfrm>
              <a:prstGeom prst="rect">
                <a:avLst/>
              </a:prstGeom>
              <a:noFill/>
            </p:spPr>
          </p:pic>
          <p:sp>
            <p:nvSpPr>
              <p:cNvPr id="43" name="Line 11"/>
              <p:cNvSpPr>
                <a:spLocks noChangeShapeType="1"/>
              </p:cNvSpPr>
              <p:nvPr userDrawn="1"/>
            </p:nvSpPr>
            <p:spPr bwMode="auto">
              <a:xfrm>
                <a:off x="0" y="805"/>
                <a:ext cx="5760" cy="0"/>
              </a:xfrm>
              <a:prstGeom prst="line">
                <a:avLst/>
              </a:prstGeom>
              <a:noFill/>
              <a:ln w="19050">
                <a:solidFill>
                  <a:srgbClr val="969696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14"/>
              <p:cNvSpPr>
                <a:spLocks noChangeShapeType="1"/>
              </p:cNvSpPr>
              <p:nvPr userDrawn="1"/>
            </p:nvSpPr>
            <p:spPr bwMode="auto">
              <a:xfrm>
                <a:off x="0" y="712"/>
                <a:ext cx="5760" cy="0"/>
              </a:xfrm>
              <a:prstGeom prst="line">
                <a:avLst/>
              </a:prstGeom>
              <a:noFill/>
              <a:ln w="19050">
                <a:solidFill>
                  <a:srgbClr val="969696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" name="Gruppieren 25"/>
          <p:cNvGrpSpPr/>
          <p:nvPr userDrawn="1"/>
        </p:nvGrpSpPr>
        <p:grpSpPr>
          <a:xfrm>
            <a:off x="7639050" y="0"/>
            <a:ext cx="1504950" cy="1339702"/>
            <a:chOff x="7353301" y="323849"/>
            <a:chExt cx="1504950" cy="1276349"/>
          </a:xfrm>
        </p:grpSpPr>
        <p:sp>
          <p:nvSpPr>
            <p:cNvPr id="17" name="AutoShape 11"/>
            <p:cNvSpPr>
              <a:spLocks noChangeArrowheads="1"/>
            </p:cNvSpPr>
            <p:nvPr userDrawn="1"/>
          </p:nvSpPr>
          <p:spPr bwMode="auto">
            <a:xfrm>
              <a:off x="7353301" y="323849"/>
              <a:ext cx="1504950" cy="1276349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2857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8" name="Picture 36"/>
            <p:cNvPicPr>
              <a:picLocks noChangeAspect="1" noChangeArrowheads="1"/>
            </p:cNvPicPr>
            <p:nvPr/>
          </p:nvPicPr>
          <p:blipFill>
            <a:blip r:embed="rId7" cstate="print"/>
            <a:srcRect l="3564" t="2419" r="3564" b="3627"/>
            <a:stretch>
              <a:fillRect/>
            </a:stretch>
          </p:blipFill>
          <p:spPr bwMode="auto">
            <a:xfrm>
              <a:off x="7446005" y="408884"/>
              <a:ext cx="1319543" cy="1106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1" name="Picture 4" descr="C:\Users\Heike\Pictures\WB Fotos\Flares\WB Logo2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315335" cy="1304925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</p:pic>
      <p:pic>
        <p:nvPicPr>
          <p:cNvPr id="27" name="Picture 26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38894" y="5284381"/>
            <a:ext cx="3636335" cy="139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770861" y="3821851"/>
            <a:ext cx="7772400" cy="1362075"/>
          </a:xfrm>
        </p:spPr>
        <p:txBody>
          <a:bodyPr anchor="t"/>
          <a:lstStyle>
            <a:lvl1pPr algn="ctr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842B-151B-4886-A759-E76A07E15A73}" type="datetime1">
              <a:rPr lang="en-US" smtClean="0"/>
              <a:t>11/19/2014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11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E924-BC4B-4180-9A84-FC97D2499CD8}" type="datetime1">
              <a:rPr lang="en-US" smtClean="0"/>
              <a:t>11/19/2014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11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27F89-B034-4002-A987-6C25799B8CB8}" type="datetime1">
              <a:rPr lang="en-US" smtClean="0"/>
              <a:t>11/19/2014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28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210-2502-48D4-8BA7-240D8FCA6382}" type="datetime1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13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6AD48-89D3-4EF5-A2F6-E4D1215ED299}" type="datetime1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85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>
            <a:lvl1pPr>
              <a:buClr>
                <a:srgbClr val="5A2A5C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5F74A-29ED-480F-9B66-B5831D0BC24C}" type="datetime1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71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2B3EA-DB78-4F8E-ACB8-2EB36C33BB31}" type="datetime1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81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A35A-588D-4A65-BDC9-18B3D95C675A}" type="datetime1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286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68325-B424-4966-9C10-FA996CF4EEF5}" type="datetime1">
              <a:rPr lang="en-US" smtClean="0"/>
              <a:t>11/19/2014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89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99C91-DF4B-47A8-9B43-F0A9577328D2}" type="datetime1">
              <a:rPr lang="en-US" smtClean="0"/>
              <a:t>11/19/2014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23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0B13-D2EA-415E-B9B8-38514F775870}" type="datetime1">
              <a:rPr lang="en-US" smtClean="0"/>
              <a:t>11/19/2014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97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3688"/>
            <a:ext cx="82296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fr-FR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71575"/>
            <a:ext cx="8229600" cy="5210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Click </a:t>
            </a:r>
            <a:r>
              <a:rPr lang="fr-FR" dirty="0" err="1" smtClean="0"/>
              <a:t>here</a:t>
            </a:r>
            <a:endParaRPr lang="fr-FR" dirty="0" smtClean="0"/>
          </a:p>
          <a:p>
            <a:pPr lvl="1"/>
            <a:r>
              <a:rPr lang="fr-FR" dirty="0" smtClean="0"/>
              <a:t>Click </a:t>
            </a:r>
            <a:r>
              <a:rPr lang="fr-FR" dirty="0" err="1" smtClean="0"/>
              <a:t>here</a:t>
            </a:r>
            <a:endParaRPr lang="fr-FR" dirty="0" smtClean="0"/>
          </a:p>
          <a:p>
            <a:pPr lvl="2"/>
            <a:r>
              <a:rPr lang="fr-FR" dirty="0" smtClean="0"/>
              <a:t>Click </a:t>
            </a:r>
            <a:r>
              <a:rPr lang="fr-FR" dirty="0" err="1" smtClean="0"/>
              <a:t>here</a:t>
            </a:r>
            <a:endParaRPr lang="fr-FR" dirty="0" smtClean="0"/>
          </a:p>
          <a:p>
            <a:pPr lvl="3"/>
            <a:r>
              <a:rPr lang="fr-FR" dirty="0" smtClean="0"/>
              <a:t>Click </a:t>
            </a:r>
            <a:r>
              <a:rPr lang="fr-FR" dirty="0" err="1" smtClean="0"/>
              <a:t>here</a:t>
            </a:r>
            <a:endParaRPr lang="fr-FR" dirty="0" smtClean="0"/>
          </a:p>
          <a:p>
            <a:pPr lvl="4"/>
            <a:endParaRPr lang="fr-FR" dirty="0" smtClean="0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0" y="977900"/>
            <a:ext cx="9144000" cy="147638"/>
            <a:chOff x="0" y="712"/>
            <a:chExt cx="5760" cy="93"/>
          </a:xfrm>
        </p:grpSpPr>
        <p:pic>
          <p:nvPicPr>
            <p:cNvPr id="1034" name="Picture 10" descr="BG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l="31767" r="26154"/>
            <a:stretch>
              <a:fillRect/>
            </a:stretch>
          </p:blipFill>
          <p:spPr bwMode="auto">
            <a:xfrm>
              <a:off x="0" y="715"/>
              <a:ext cx="5760" cy="89"/>
            </a:xfrm>
            <a:prstGeom prst="rect">
              <a:avLst/>
            </a:prstGeom>
            <a:noFill/>
          </p:spPr>
        </p:pic>
        <p:sp>
          <p:nvSpPr>
            <p:cNvPr id="1035" name="Line 11"/>
            <p:cNvSpPr>
              <a:spLocks noChangeShapeType="1"/>
            </p:cNvSpPr>
            <p:nvPr userDrawn="1"/>
          </p:nvSpPr>
          <p:spPr bwMode="auto">
            <a:xfrm>
              <a:off x="0" y="805"/>
              <a:ext cx="5760" cy="0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Line 14"/>
            <p:cNvSpPr>
              <a:spLocks noChangeShapeType="1"/>
            </p:cNvSpPr>
            <p:nvPr userDrawn="1"/>
          </p:nvSpPr>
          <p:spPr bwMode="auto">
            <a:xfrm>
              <a:off x="0" y="712"/>
              <a:ext cx="5760" cy="0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45" name="Text Box 21"/>
          <p:cNvSpPr txBox="1">
            <a:spLocks noChangeArrowheads="1"/>
          </p:cNvSpPr>
          <p:nvPr/>
        </p:nvSpPr>
        <p:spPr bwMode="auto">
          <a:xfrm>
            <a:off x="8135986" y="6343650"/>
            <a:ext cx="8713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/>
            <a:r>
              <a:rPr lang="en-US" sz="1600" dirty="0">
                <a:solidFill>
                  <a:srgbClr val="543126"/>
                </a:solidFill>
              </a:rPr>
              <a:t>- </a:t>
            </a:r>
            <a:fld id="{C646AC34-9E80-4BD9-A08E-901C61C7B51C}" type="slidenum">
              <a:rPr lang="en-US" sz="1200">
                <a:solidFill>
                  <a:srgbClr val="543126"/>
                </a:solidFill>
              </a:rPr>
              <a:pPr algn="just"/>
              <a:t>‹#›</a:t>
            </a:fld>
            <a:r>
              <a:rPr lang="en-US" sz="1600" dirty="0">
                <a:solidFill>
                  <a:srgbClr val="543126"/>
                </a:solidFill>
              </a:rPr>
              <a:t> -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6102" y="0"/>
            <a:ext cx="2317897" cy="958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2" r:id="rId2"/>
    <p:sldLayoutId id="2147483670" r:id="rId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54312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200" b="1">
          <a:solidFill>
            <a:srgbClr val="543126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200" b="1">
          <a:solidFill>
            <a:srgbClr val="543126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200" b="1">
          <a:solidFill>
            <a:srgbClr val="543126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200" b="1">
          <a:solidFill>
            <a:srgbClr val="543126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1200" b="1">
          <a:solidFill>
            <a:srgbClr val="543126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1200" b="1">
          <a:solidFill>
            <a:srgbClr val="543126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1200" b="1">
          <a:solidFill>
            <a:srgbClr val="543126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1200" b="1">
          <a:solidFill>
            <a:srgbClr val="543126"/>
          </a:solidFill>
          <a:latin typeface="Verdana" pitchFamily="34" charset="0"/>
        </a:defRPr>
      </a:lvl9pPr>
    </p:titleStyle>
    <p:bodyStyle>
      <a:lvl1pPr marL="266700" indent="-2667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543126"/>
          </a:solidFill>
          <a:latin typeface="+mn-lt"/>
          <a:ea typeface="+mn-ea"/>
          <a:cs typeface="+mn-cs"/>
        </a:defRPr>
      </a:lvl1pPr>
      <a:lvl2pPr marL="622300" indent="-176213" algn="l" rtl="0" eaLnBrk="1" fontAlgn="base" hangingPunct="1">
        <a:spcBef>
          <a:spcPct val="20000"/>
        </a:spcBef>
        <a:spcAft>
          <a:spcPct val="0"/>
        </a:spcAft>
        <a:buClr>
          <a:srgbClr val="DD4E15"/>
        </a:buClr>
        <a:buFont typeface="Verdana" pitchFamily="34" charset="0"/>
        <a:buChar char="–"/>
        <a:defRPr sz="2000">
          <a:solidFill>
            <a:srgbClr val="6F4133"/>
          </a:solidFill>
          <a:latin typeface="+mn-lt"/>
        </a:defRPr>
      </a:lvl2pPr>
      <a:lvl3pPr marL="990600" indent="-177800" algn="l" rtl="0" eaLnBrk="1" fontAlgn="base" hangingPunct="1">
        <a:spcBef>
          <a:spcPct val="20000"/>
        </a:spcBef>
        <a:spcAft>
          <a:spcPct val="0"/>
        </a:spcAft>
        <a:buClr>
          <a:srgbClr val="E8A23C"/>
        </a:buClr>
        <a:buChar char="•"/>
        <a:defRPr>
          <a:solidFill>
            <a:srgbClr val="6F4133"/>
          </a:solidFill>
          <a:latin typeface="+mn-lt"/>
        </a:defRPr>
      </a:lvl3pPr>
      <a:lvl4pPr marL="1435100" indent="-1778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Verdana" pitchFamily="34" charset="0"/>
        <a:buChar char="–"/>
        <a:defRPr sz="1600">
          <a:solidFill>
            <a:srgbClr val="6F4133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6F4133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6F4133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6F4133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6F4133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6F4133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8D2F5-0EB6-4992-8A0C-50A56B68A7F8}" type="datetime1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B31E5-7008-4692-8ECE-859500F4B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9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chris.elvidge@noaa.gov" TargetMode="Externa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ngdc.noaa.gov/eog/viirs/download_monthly.html" TargetMode="External"/><Relationship Id="rId2" Type="http://schemas.openxmlformats.org/officeDocument/2006/relationships/hyperlink" Target="http://ngdc.noaa.gov/eog/viirs/download_ut_mos.html" TargetMode="Externa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64795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VIIRS </a:t>
            </a:r>
            <a:r>
              <a:rPr lang="en-US" sz="4000" dirty="0" smtClean="0"/>
              <a:t>Low Light </a:t>
            </a:r>
            <a:r>
              <a:rPr lang="en-US" sz="4000" smtClean="0"/>
              <a:t>Imaging Applications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" y="1771650"/>
            <a:ext cx="8743950" cy="5219700"/>
          </a:xfrm>
        </p:spPr>
        <p:txBody>
          <a:bodyPr>
            <a:normAutofit fontScale="25000" lnSpcReduction="20000"/>
          </a:bodyPr>
          <a:lstStyle/>
          <a:p>
            <a:r>
              <a:rPr lang="en-US" sz="9600" dirty="0">
                <a:solidFill>
                  <a:schemeClr val="tx1"/>
                </a:solidFill>
              </a:rPr>
              <a:t>Christopher D. </a:t>
            </a:r>
            <a:r>
              <a:rPr lang="en-US" sz="9600" dirty="0" err="1">
                <a:solidFill>
                  <a:schemeClr val="tx1"/>
                </a:solidFill>
              </a:rPr>
              <a:t>Elvidge</a:t>
            </a:r>
            <a:r>
              <a:rPr lang="en-US" sz="9600" dirty="0">
                <a:solidFill>
                  <a:schemeClr val="tx1"/>
                </a:solidFill>
              </a:rPr>
              <a:t>, Ph.D.</a:t>
            </a:r>
          </a:p>
          <a:p>
            <a:r>
              <a:rPr lang="en-US" sz="9600" dirty="0">
                <a:solidFill>
                  <a:schemeClr val="tx1"/>
                </a:solidFill>
              </a:rPr>
              <a:t>Earth Observation Group</a:t>
            </a:r>
          </a:p>
          <a:p>
            <a:r>
              <a:rPr lang="en-US" sz="9600" dirty="0">
                <a:solidFill>
                  <a:schemeClr val="tx1"/>
                </a:solidFill>
              </a:rPr>
              <a:t>NOAA National Geophysical Data Center</a:t>
            </a:r>
          </a:p>
          <a:p>
            <a:r>
              <a:rPr lang="en-US" sz="9600" dirty="0">
                <a:solidFill>
                  <a:schemeClr val="tx1"/>
                </a:solidFill>
              </a:rPr>
              <a:t>Boulder, Colorado USA</a:t>
            </a:r>
          </a:p>
          <a:p>
            <a:r>
              <a:rPr lang="en-US" sz="9600" dirty="0" smtClean="0">
                <a:solidFill>
                  <a:schemeClr val="tx1"/>
                </a:solidFill>
                <a:hlinkClick r:id="rId2"/>
              </a:rPr>
              <a:t>chris.elvidge@noaa.gov</a:t>
            </a:r>
            <a:endParaRPr lang="en-US" sz="9600" dirty="0" smtClean="0">
              <a:solidFill>
                <a:schemeClr val="tx1"/>
              </a:solidFill>
            </a:endParaRPr>
          </a:p>
          <a:p>
            <a:endParaRPr lang="en-US" sz="9600" dirty="0">
              <a:solidFill>
                <a:schemeClr val="tx1"/>
              </a:solidFill>
            </a:endParaRPr>
          </a:p>
          <a:p>
            <a:r>
              <a:rPr lang="en-US" sz="9600" dirty="0" smtClean="0">
                <a:solidFill>
                  <a:schemeClr val="tx1"/>
                </a:solidFill>
              </a:rPr>
              <a:t>Kimberly Baugh, Feng-Chi Hsu, Mikhail </a:t>
            </a:r>
            <a:r>
              <a:rPr lang="en-US" sz="9600" dirty="0" err="1" smtClean="0">
                <a:solidFill>
                  <a:schemeClr val="tx1"/>
                </a:solidFill>
              </a:rPr>
              <a:t>Zhizhin</a:t>
            </a:r>
            <a:r>
              <a:rPr lang="en-US" sz="9600" dirty="0" smtClean="0">
                <a:solidFill>
                  <a:schemeClr val="tx1"/>
                </a:solidFill>
              </a:rPr>
              <a:t>, </a:t>
            </a:r>
            <a:r>
              <a:rPr lang="en-US" sz="9600" dirty="0" err="1" smtClean="0">
                <a:solidFill>
                  <a:schemeClr val="tx1"/>
                </a:solidFill>
              </a:rPr>
              <a:t>Tilottama</a:t>
            </a:r>
            <a:r>
              <a:rPr lang="en-US" sz="9600" dirty="0" smtClean="0">
                <a:solidFill>
                  <a:schemeClr val="tx1"/>
                </a:solidFill>
              </a:rPr>
              <a:t> Ghosh</a:t>
            </a:r>
          </a:p>
          <a:p>
            <a:r>
              <a:rPr lang="en-US" sz="9600" dirty="0" smtClean="0">
                <a:solidFill>
                  <a:schemeClr val="tx1"/>
                </a:solidFill>
              </a:rPr>
              <a:t>Cooperative Institute for Research in the Environmental Sciences</a:t>
            </a:r>
          </a:p>
          <a:p>
            <a:r>
              <a:rPr lang="en-US" sz="9600" dirty="0" smtClean="0">
                <a:solidFill>
                  <a:schemeClr val="tx1"/>
                </a:solidFill>
              </a:rPr>
              <a:t>University of Colorado</a:t>
            </a:r>
          </a:p>
          <a:p>
            <a:endParaRPr lang="en-US" sz="9600" dirty="0" smtClean="0">
              <a:solidFill>
                <a:schemeClr val="tx1"/>
              </a:solidFill>
            </a:endParaRPr>
          </a:p>
          <a:p>
            <a:endParaRPr lang="en-US" sz="9600" dirty="0">
              <a:solidFill>
                <a:schemeClr val="tx1"/>
              </a:solidFill>
            </a:endParaRPr>
          </a:p>
          <a:p>
            <a:r>
              <a:rPr lang="en-US" sz="9600" dirty="0" smtClean="0">
                <a:solidFill>
                  <a:schemeClr val="tx1"/>
                </a:solidFill>
              </a:rPr>
              <a:t>November 21, 2014</a:t>
            </a:r>
            <a:endParaRPr lang="en-US" sz="96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8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12412"/>
            <a:ext cx="9144000" cy="1447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Color composite of three monthly average DNB products.</a:t>
            </a:r>
            <a:br>
              <a:rPr lang="en-US" sz="2400" dirty="0" smtClean="0"/>
            </a:br>
            <a:r>
              <a:rPr lang="en-US" sz="2400" dirty="0" smtClean="0"/>
              <a:t>201204 = blue, 201301 = green, 201405 = red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0806" y="31462"/>
            <a:ext cx="1236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Syria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17" y="1181100"/>
            <a:ext cx="3774783" cy="1986729"/>
          </a:xfrm>
        </p:spPr>
      </p:pic>
      <p:sp>
        <p:nvSpPr>
          <p:cNvPr id="8" name="TextBox 7"/>
          <p:cNvSpPr txBox="1"/>
          <p:nvPr/>
        </p:nvSpPr>
        <p:spPr>
          <a:xfrm>
            <a:off x="4401711" y="1181100"/>
            <a:ext cx="42850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/>
              <a:t>Red lines on Turkish side of border. </a:t>
            </a:r>
          </a:p>
          <a:p>
            <a:pPr algn="l"/>
            <a:r>
              <a:rPr lang="en-US" sz="3200" dirty="0" smtClean="0"/>
              <a:t>Refugee camps?  24 hour border control operation?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09" y="3428999"/>
            <a:ext cx="2895491" cy="258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6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VIIRS DNB Boat Detection System (Prototype)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11</a:t>
            </a:fld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10" y="2171700"/>
            <a:ext cx="4573039" cy="238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43499" y="1559838"/>
            <a:ext cx="363740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An automatic system to report the date, time, location and radiance of boat detections.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Output as csv and </a:t>
            </a:r>
            <a:r>
              <a:rPr lang="en-US" sz="1600" dirty="0" err="1" smtClean="0"/>
              <a:t>kmz</a:t>
            </a:r>
            <a:r>
              <a:rPr lang="en-US" sz="1600" dirty="0" smtClean="0"/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err="1" smtClean="0"/>
              <a:t>Kml</a:t>
            </a:r>
            <a:r>
              <a:rPr lang="en-US" sz="1600" dirty="0" smtClean="0"/>
              <a:t> provides a semi-transparent contrast enhanced DNB image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Prototyping is being done in Indonesia, sponsored by USAID.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Customer is the Indonesia Ministry of Marine Affairs and Fisheries.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System works well when moonlight is low.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Second round of development will focus on high lunar conditions. 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Analog to fire detection products.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323850" y="49346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http://www.ngdc.noaa.gov/eog/viirs/download_indo_boat.html</a:t>
            </a:r>
          </a:p>
        </p:txBody>
      </p:sp>
    </p:spTree>
    <p:extLst>
      <p:ext uri="{BB962C8B-B14F-4D97-AF65-F5344CB8AC3E}">
        <p14:creationId xmlns:p14="http://schemas.microsoft.com/office/powerpoint/2010/main" val="76691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2700" y="274638"/>
            <a:ext cx="2781300" cy="265906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Boat Detection Flow Chart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12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42" y="48126"/>
            <a:ext cx="6313929" cy="6593305"/>
          </a:xfrm>
        </p:spPr>
      </p:pic>
    </p:spTree>
    <p:extLst>
      <p:ext uri="{BB962C8B-B14F-4D97-AF65-F5344CB8AC3E}">
        <p14:creationId xmlns:p14="http://schemas.microsoft.com/office/powerpoint/2010/main" val="425730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Sharpness Index</a:t>
            </a:r>
            <a:br>
              <a:rPr lang="en-US" dirty="0" smtClean="0"/>
            </a:br>
            <a:r>
              <a:rPr lang="en-US" sz="1800" dirty="0" err="1"/>
              <a:t>Cuong</a:t>
            </a:r>
            <a:r>
              <a:rPr lang="en-US" sz="1800" dirty="0"/>
              <a:t> T. Vu and Damon M. Chandler, "S3 A Spectral and Spatial Measure of Local Perceived Sharpness in Natural Images", IEEE Transaction on Image Processing, 21 (3), September </a:t>
            </a:r>
            <a:r>
              <a:rPr lang="en-US" sz="1800" dirty="0" smtClean="0"/>
              <a:t>2011</a:t>
            </a:r>
            <a:r>
              <a:rPr lang="en-US" sz="1800" dirty="0"/>
              <a:t>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49671"/>
            <a:ext cx="8229600" cy="442702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86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5550" y="274638"/>
            <a:ext cx="2571750" cy="2449512"/>
          </a:xfrm>
        </p:spPr>
        <p:txBody>
          <a:bodyPr/>
          <a:lstStyle/>
          <a:p>
            <a:r>
              <a:rPr lang="en-US" dirty="0" smtClean="0"/>
              <a:t>Lightning Detection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14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8942" cy="231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2389292"/>
            <a:ext cx="6210142" cy="37448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7700" y="2914650"/>
            <a:ext cx="1885950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23899" y="2480520"/>
            <a:ext cx="3352721" cy="415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9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" y="1979768"/>
            <a:ext cx="2871788" cy="27346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39" y="1979768"/>
            <a:ext cx="2871788" cy="27346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79768"/>
            <a:ext cx="2871788" cy="2734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3279" y="4714396"/>
            <a:ext cx="925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DNB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5657850" y="4760562"/>
            <a:ext cx="338613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DNB minus </a:t>
            </a:r>
            <a:r>
              <a:rPr lang="en-US" sz="2400" dirty="0" err="1" smtClean="0"/>
              <a:t>despiked</a:t>
            </a:r>
            <a:endParaRPr lang="en-US" sz="2400" dirty="0" smtClean="0"/>
          </a:p>
          <a:p>
            <a:pPr algn="l"/>
            <a:r>
              <a:rPr lang="en-US" sz="2000" dirty="0" smtClean="0"/>
              <a:t>With background suppressed a threshold is used to detect the spikes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154269" y="4714396"/>
            <a:ext cx="18311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smtClean="0"/>
              <a:t>Median</a:t>
            </a:r>
          </a:p>
          <a:p>
            <a:pPr algn="l"/>
            <a:r>
              <a:rPr lang="en-US" sz="2400" dirty="0" smtClean="0"/>
              <a:t>Filtered</a:t>
            </a:r>
          </a:p>
          <a:p>
            <a:pPr algn="l"/>
            <a:r>
              <a:rPr lang="en-US" sz="2400" dirty="0" smtClean="0"/>
              <a:t>DNB</a:t>
            </a:r>
            <a:endParaRPr lang="en-US" sz="2400" dirty="0"/>
          </a:p>
          <a:p>
            <a:pPr algn="l"/>
            <a:r>
              <a:rPr lang="en-US" sz="2400" dirty="0" smtClean="0"/>
              <a:t>(</a:t>
            </a:r>
            <a:r>
              <a:rPr lang="en-US" sz="2400" dirty="0" err="1" smtClean="0"/>
              <a:t>despiked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DNB Spike Detector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92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Transect Across Boat Cluster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16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49" y="1225645"/>
            <a:ext cx="6917613" cy="5441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32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Transect Across Boat Cluster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17</a:t>
            </a:fld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1243542"/>
            <a:ext cx="6708579" cy="5271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04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Remove detections on 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18</a:t>
            </a:fld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35" y="1616670"/>
            <a:ext cx="7213096" cy="3603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77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Boat Detections Running for Indonesia</a:t>
            </a:r>
            <a:br>
              <a:rPr lang="en-US" dirty="0" smtClean="0"/>
            </a:br>
            <a:r>
              <a:rPr lang="en-US" dirty="0" smtClean="0"/>
              <a:t>DNB as semi-transparent overlay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0" y="1445298"/>
            <a:ext cx="8977438" cy="439940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10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toronto_nighttime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3454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8" descr="Cameroon_fla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2769" y="0"/>
            <a:ext cx="3149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1" descr="Power_Egyp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343150"/>
            <a:ext cx="3848100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2" descr="Forest-fire-night-wfp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4114800"/>
            <a:ext cx="330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Box 14"/>
          <p:cNvSpPr txBox="1">
            <a:spLocks noChangeArrowheads="1"/>
          </p:cNvSpPr>
          <p:nvPr/>
        </p:nvSpPr>
        <p:spPr bwMode="auto">
          <a:xfrm>
            <a:off x="332581" y="2667000"/>
            <a:ext cx="22156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/>
              <a:t>Cities and human</a:t>
            </a:r>
          </a:p>
          <a:p>
            <a:r>
              <a:rPr lang="en-US" dirty="0" smtClean="0"/>
              <a:t>settlements</a:t>
            </a:r>
            <a:endParaRPr lang="en-US" dirty="0"/>
          </a:p>
        </p:txBody>
      </p:sp>
      <p:sp>
        <p:nvSpPr>
          <p:cNvPr id="4104" name="TextBox 15"/>
          <p:cNvSpPr txBox="1">
            <a:spLocks noChangeArrowheads="1"/>
          </p:cNvSpPr>
          <p:nvPr/>
        </p:nvSpPr>
        <p:spPr bwMode="auto">
          <a:xfrm>
            <a:off x="757601" y="3363913"/>
            <a:ext cx="19463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/>
              <a:t>Industrial Sites</a:t>
            </a:r>
            <a:endParaRPr lang="en-US" dirty="0"/>
          </a:p>
        </p:txBody>
      </p:sp>
      <p:sp>
        <p:nvSpPr>
          <p:cNvPr id="4105" name="TextBox 16"/>
          <p:cNvSpPr txBox="1">
            <a:spLocks noChangeArrowheads="1"/>
          </p:cNvSpPr>
          <p:nvPr/>
        </p:nvSpPr>
        <p:spPr bwMode="auto">
          <a:xfrm>
            <a:off x="7165975" y="2449513"/>
            <a:ext cx="152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/>
              <a:t>Boats</a:t>
            </a:r>
          </a:p>
        </p:txBody>
      </p:sp>
      <p:sp>
        <p:nvSpPr>
          <p:cNvPr id="4106" name="TextBox 17"/>
          <p:cNvSpPr txBox="1">
            <a:spLocks noChangeArrowheads="1"/>
          </p:cNvSpPr>
          <p:nvPr/>
        </p:nvSpPr>
        <p:spPr bwMode="auto">
          <a:xfrm>
            <a:off x="228600" y="6248400"/>
            <a:ext cx="1476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/>
              <a:t> Gas Flares</a:t>
            </a:r>
          </a:p>
        </p:txBody>
      </p:sp>
      <p:sp>
        <p:nvSpPr>
          <p:cNvPr id="4107" name="TextBox 18"/>
          <p:cNvSpPr txBox="1">
            <a:spLocks noChangeArrowheads="1"/>
          </p:cNvSpPr>
          <p:nvPr/>
        </p:nvSpPr>
        <p:spPr bwMode="auto">
          <a:xfrm>
            <a:off x="5638800" y="6248400"/>
            <a:ext cx="738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/>
              <a:t>Fires</a:t>
            </a:r>
          </a:p>
        </p:txBody>
      </p:sp>
      <p:sp>
        <p:nvSpPr>
          <p:cNvPr id="4108" name="TextBox 1"/>
          <p:cNvSpPr txBox="1">
            <a:spLocks noChangeArrowheads="1"/>
          </p:cNvSpPr>
          <p:nvPr/>
        </p:nvSpPr>
        <p:spPr bwMode="auto">
          <a:xfrm>
            <a:off x="3771900" y="211138"/>
            <a:ext cx="17383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z="3200" b="1"/>
              <a:t>Lights </a:t>
            </a:r>
          </a:p>
          <a:p>
            <a:r>
              <a:rPr lang="en-US" sz="3200" b="1"/>
              <a:t>At</a:t>
            </a:r>
          </a:p>
          <a:p>
            <a:r>
              <a:rPr lang="en-US" sz="3200" b="1"/>
              <a:t>Night!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6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Boat Detections Running for Indonesia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0" y="1461568"/>
            <a:ext cx="8977438" cy="436686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0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6040917"/>
          </a:xfrm>
        </p:spPr>
      </p:pic>
      <p:sp>
        <p:nvSpPr>
          <p:cNvPr id="2" name="Rectangle 1"/>
          <p:cNvSpPr/>
          <p:nvPr/>
        </p:nvSpPr>
        <p:spPr>
          <a:xfrm>
            <a:off x="609600" y="457200"/>
            <a:ext cx="75438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26934" y="1679650"/>
            <a:ext cx="79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/>
              <a:t>M11 </a:t>
            </a:r>
          </a:p>
          <a:p>
            <a:pPr algn="l"/>
            <a:r>
              <a:rPr lang="en-US" sz="1000" dirty="0" smtClean="0"/>
              <a:t>Approved</a:t>
            </a:r>
            <a:endParaRPr lang="en-US" sz="1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D4B58-6353-48F0-8371-554730C965DD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6526" y="161835"/>
            <a:ext cx="90374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VIIRS </a:t>
            </a:r>
            <a:r>
              <a:rPr lang="en-US" sz="2400" dirty="0" err="1" smtClean="0"/>
              <a:t>Nightfire</a:t>
            </a:r>
            <a:r>
              <a:rPr lang="en-US" sz="2400" dirty="0" smtClean="0"/>
              <a:t> (VNF): A global multispectral fire product</a:t>
            </a:r>
          </a:p>
          <a:p>
            <a:r>
              <a:rPr lang="en-US" sz="2400" dirty="0"/>
              <a:t>N</a:t>
            </a:r>
            <a:r>
              <a:rPr lang="en-US" sz="2400" dirty="0" smtClean="0"/>
              <a:t>ine </a:t>
            </a:r>
            <a:r>
              <a:rPr lang="en-US" sz="2400" dirty="0"/>
              <a:t>channels of data </a:t>
            </a:r>
            <a:r>
              <a:rPr lang="en-US" sz="2400" dirty="0" smtClean="0"/>
              <a:t>are collected at </a:t>
            </a:r>
            <a:r>
              <a:rPr lang="en-US" sz="2400" dirty="0"/>
              <a:t>night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5560" y="6205835"/>
            <a:ext cx="831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Nighttime collection of channel 11 is expected to start in 2015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7228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74638"/>
            <a:ext cx="3048000" cy="444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Gas flares are readily detected in the VIIRS M10 spectral band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33"/>
            <a:ext cx="5395156" cy="6981967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D4B58-6353-48F0-8371-554730C965D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5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421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Detection Limits </a:t>
            </a:r>
            <a:br>
              <a:rPr lang="en-US" dirty="0" smtClean="0"/>
            </a:br>
            <a:r>
              <a:rPr lang="en-US" sz="3600" dirty="0" smtClean="0"/>
              <a:t>At 1800 K flares as small as 0.25 m</a:t>
            </a:r>
            <a:r>
              <a:rPr lang="en-US" sz="3600" baseline="30000" dirty="0" smtClean="0"/>
              <a:t>2</a:t>
            </a:r>
            <a:r>
              <a:rPr lang="en-US" sz="3600" dirty="0" smtClean="0"/>
              <a:t> are detectable</a:t>
            </a:r>
            <a:endParaRPr lang="en-US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68" y="1219200"/>
            <a:ext cx="7543800" cy="54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32337" y="541020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5200" y="4387334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M13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D4B58-6353-48F0-8371-554730C965DD}" type="slidenum">
              <a:rPr lang="en-US" smtClean="0"/>
              <a:t>23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40274" y="3352800"/>
            <a:ext cx="1287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Flares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8203" y="3814465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Gas Flares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98441" y="1759693"/>
            <a:ext cx="1231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Biomass </a:t>
            </a:r>
          </a:p>
          <a:p>
            <a:r>
              <a:rPr lang="en-US" dirty="0" smtClean="0"/>
              <a:t>Burning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289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7447" y="274637"/>
            <a:ext cx="1466193" cy="434465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Bakken Oil Field</a:t>
            </a:r>
            <a:br>
              <a:rPr lang="en-US" sz="3200" dirty="0" smtClean="0"/>
            </a:br>
            <a:r>
              <a:rPr lang="en-US" sz="3200" dirty="0" smtClean="0"/>
              <a:t>DNB</a:t>
            </a:r>
            <a:br>
              <a:rPr lang="en-US" sz="3200" dirty="0" smtClean="0"/>
            </a:br>
            <a:r>
              <a:rPr lang="en-US" sz="3200" dirty="0" smtClean="0"/>
              <a:t>March 10, 2013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2119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87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7447" y="274637"/>
            <a:ext cx="1466193" cy="4344659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Overlay M10 as red.  </a:t>
            </a:r>
            <a:br>
              <a:rPr lang="en-US" sz="3200" dirty="0" smtClean="0"/>
            </a:br>
            <a:r>
              <a:rPr lang="en-US" sz="3200" dirty="0" smtClean="0"/>
              <a:t>352 lights.</a:t>
            </a:r>
            <a:br>
              <a:rPr lang="en-US" sz="3200" dirty="0" smtClean="0"/>
            </a:br>
            <a:r>
              <a:rPr lang="en-US" sz="3200" dirty="0" smtClean="0"/>
              <a:t>104 flares.</a:t>
            </a:r>
            <a:br>
              <a:rPr lang="en-US" sz="3200" dirty="0" smtClean="0"/>
            </a:br>
            <a:r>
              <a:rPr lang="en-US" sz="3200" dirty="0" smtClean="0"/>
              <a:t>29.5%!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521190" cy="685799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57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Why Multispectral?</a:t>
            </a:r>
            <a:endParaRPr lang="en-US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477000" y="1524000"/>
            <a:ext cx="2362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 get at the Planck curves!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5952150" cy="4525963"/>
          </a:xfrm>
        </p:spPr>
      </p:pic>
      <p:sp>
        <p:nvSpPr>
          <p:cNvPr id="7" name="TextBox 6"/>
          <p:cNvSpPr txBox="1"/>
          <p:nvPr/>
        </p:nvSpPr>
        <p:spPr>
          <a:xfrm>
            <a:off x="1905000" y="6172200"/>
            <a:ext cx="5530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Daily files are in csv and </a:t>
            </a:r>
            <a:r>
              <a:rPr lang="en-US" sz="2800" dirty="0" err="1" smtClean="0"/>
              <a:t>kmz</a:t>
            </a:r>
            <a:r>
              <a:rPr lang="en-US" sz="2800" dirty="0" smtClean="0"/>
              <a:t> formats</a:t>
            </a:r>
            <a:endParaRPr lang="en-US" sz="2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D4B58-6353-48F0-8371-554730C965D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5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514"/>
            <a:ext cx="9220200" cy="1128486"/>
          </a:xfrm>
        </p:spPr>
        <p:txBody>
          <a:bodyPr>
            <a:noAutofit/>
          </a:bodyPr>
          <a:lstStyle/>
          <a:p>
            <a:r>
              <a:rPr lang="en-US" sz="3600" dirty="0" smtClean="0"/>
              <a:t>Typical Biomass Burning Detection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6477000" y="1295400"/>
            <a:ext cx="251460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Lower temperature than gas flaring.</a:t>
            </a:r>
          </a:p>
          <a:p>
            <a:r>
              <a:rPr lang="en-US" sz="2800" dirty="0" smtClean="0"/>
              <a:t>Often these have larger source size than gas flares.</a:t>
            </a:r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362199" y="4373686"/>
            <a:ext cx="1443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 Dakota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5400"/>
            <a:ext cx="6209533" cy="4525963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D4B58-6353-48F0-8371-554730C965D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6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74638"/>
            <a:ext cx="84963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Daily VNF data are available at</a:t>
            </a:r>
            <a:r>
              <a:rPr lang="en-US" dirty="0"/>
              <a:t>: </a:t>
            </a:r>
            <a:r>
              <a:rPr lang="en-US" sz="3100" dirty="0"/>
              <a:t>http://ngdc.noaa.gov/eog/viirs/download_viirs_fire.html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4" y="1600200"/>
            <a:ext cx="7696191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60431" y="6279118"/>
            <a:ext cx="6741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processing  typically runs with a four hour delay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13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for VNF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0" y="150495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NGDC uses the data map and track gas flaring worldwide.</a:t>
            </a:r>
          </a:p>
          <a:p>
            <a:r>
              <a:rPr lang="en-US" dirty="0" smtClean="0"/>
              <a:t>Estimation of carbon and </a:t>
            </a:r>
            <a:r>
              <a:rPr lang="en-US" dirty="0" err="1" smtClean="0"/>
              <a:t>Nox</a:t>
            </a:r>
            <a:r>
              <a:rPr lang="en-US" dirty="0" smtClean="0"/>
              <a:t> emissions from gas flaring.</a:t>
            </a:r>
          </a:p>
          <a:p>
            <a:r>
              <a:rPr lang="en-US" dirty="0" smtClean="0"/>
              <a:t>Prospecting favorable sites for natural gas recovery.</a:t>
            </a:r>
          </a:p>
          <a:p>
            <a:r>
              <a:rPr lang="en-US" dirty="0" smtClean="0"/>
              <a:t>VNF temperatures and source sizes may be useful in modeling fire induced land cover change. </a:t>
            </a:r>
          </a:p>
          <a:p>
            <a:r>
              <a:rPr lang="en-US" dirty="0" smtClean="0"/>
              <a:t>As an indicator of encroachment into protected and high biodiversity value areas.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8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VIIRS Low Light 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Signal intensification to detect faint radiant emissions – the </a:t>
            </a:r>
            <a:r>
              <a:rPr lang="en-US" smtClean="0"/>
              <a:t>DNB.</a:t>
            </a:r>
          </a:p>
          <a:p>
            <a:pPr marL="514350" indent="-514350">
              <a:buFont typeface="+mj-lt"/>
              <a:buAutoNum type="arabicPeriod"/>
            </a:pPr>
            <a:r>
              <a:rPr lang="en-US" smtClean="0"/>
              <a:t>Collection </a:t>
            </a:r>
            <a:r>
              <a:rPr lang="en-US" dirty="0" smtClean="0"/>
              <a:t>of daytime channels at night to detect radiant emissions that are obscured by reflected sunlight.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3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EOG Publications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 smtClean="0"/>
              <a:t>VIIRS </a:t>
            </a:r>
            <a:r>
              <a:rPr lang="en-US" sz="2600" dirty="0" err="1" smtClean="0"/>
              <a:t>Nightfire</a:t>
            </a:r>
            <a:r>
              <a:rPr lang="en-US" sz="2600" dirty="0" smtClean="0"/>
              <a:t>: Satellite </a:t>
            </a:r>
            <a:r>
              <a:rPr lang="en-US" sz="2600" dirty="0" err="1" smtClean="0"/>
              <a:t>pyrometry</a:t>
            </a:r>
            <a:r>
              <a:rPr lang="en-US" sz="2600" dirty="0" smtClean="0"/>
              <a:t> </a:t>
            </a:r>
            <a:r>
              <a:rPr lang="en-US" sz="2600" dirty="0"/>
              <a:t>at night </a:t>
            </a:r>
            <a:r>
              <a:rPr lang="en-US" sz="2600" dirty="0" smtClean="0"/>
              <a:t>                           http</a:t>
            </a:r>
            <a:r>
              <a:rPr lang="en-US" sz="2600" dirty="0"/>
              <a:t>://www.mdpi.com/2072-4292/5/9/4423</a:t>
            </a:r>
            <a:endParaRPr lang="en-US" sz="2600" dirty="0" smtClean="0"/>
          </a:p>
          <a:p>
            <a:r>
              <a:rPr lang="en-US" sz="2600" dirty="0"/>
              <a:t>What is so great about nighttime VIIRS data for the </a:t>
            </a:r>
            <a:r>
              <a:rPr lang="en-US" sz="2600" dirty="0" smtClean="0"/>
              <a:t>detection </a:t>
            </a:r>
            <a:r>
              <a:rPr lang="en-US" sz="2600" dirty="0"/>
              <a:t>and characterization of combustion sources</a:t>
            </a:r>
            <a:r>
              <a:rPr lang="en-US" sz="2600" dirty="0" smtClean="0"/>
              <a:t>?                       http</a:t>
            </a:r>
            <a:r>
              <a:rPr lang="en-US" sz="2600" dirty="0"/>
              <a:t>://</a:t>
            </a:r>
            <a:r>
              <a:rPr lang="en-US" sz="2600" dirty="0" smtClean="0"/>
              <a:t>dx.doi.org/10.7125/APAN.35.5 </a:t>
            </a:r>
            <a:endParaRPr lang="en-US" sz="2600" dirty="0"/>
          </a:p>
          <a:p>
            <a:r>
              <a:rPr lang="en-US" sz="2600" dirty="0" smtClean="0"/>
              <a:t>Using </a:t>
            </a:r>
            <a:r>
              <a:rPr lang="en-US" sz="2600" dirty="0"/>
              <a:t>the </a:t>
            </a:r>
            <a:r>
              <a:rPr lang="en-US" sz="2600" dirty="0" smtClean="0"/>
              <a:t>short-wave infrared </a:t>
            </a:r>
            <a:r>
              <a:rPr lang="en-US" sz="2600" dirty="0"/>
              <a:t>for </a:t>
            </a:r>
            <a:r>
              <a:rPr lang="en-US" sz="2600" dirty="0" smtClean="0"/>
              <a:t>nocturnal detection </a:t>
            </a:r>
            <a:r>
              <a:rPr lang="en-US" sz="2600" dirty="0"/>
              <a:t>of </a:t>
            </a:r>
            <a:r>
              <a:rPr lang="en-US" sz="2600" dirty="0" smtClean="0"/>
              <a:t>combustion sources </a:t>
            </a:r>
            <a:r>
              <a:rPr lang="en-US" sz="2600" dirty="0"/>
              <a:t>in VIIRS </a:t>
            </a:r>
            <a:r>
              <a:rPr lang="en-US" sz="2600" dirty="0" smtClean="0"/>
              <a:t>data.                                             </a:t>
            </a:r>
            <a:r>
              <a:rPr lang="en-US" sz="2600" dirty="0"/>
              <a:t>http://dx.doi.org/10.7125/APAN.35.6 </a:t>
            </a:r>
            <a:endParaRPr lang="en-US" sz="2600" dirty="0" smtClean="0"/>
          </a:p>
          <a:p>
            <a:r>
              <a:rPr lang="en-US" sz="2600" dirty="0"/>
              <a:t>Why VIIRS data are superior to DMSP for mapping nighttime </a:t>
            </a:r>
            <a:r>
              <a:rPr lang="en-US" sz="2600" dirty="0" smtClean="0"/>
              <a:t>lights.  </a:t>
            </a:r>
            <a:r>
              <a:rPr lang="en-US" sz="2600" dirty="0"/>
              <a:t>http://</a:t>
            </a:r>
            <a:r>
              <a:rPr lang="en-US" sz="2600" dirty="0" smtClean="0"/>
              <a:t>dx.doi.org/10.7125/APAN.35.7</a:t>
            </a:r>
          </a:p>
          <a:p>
            <a:r>
              <a:rPr lang="en-US" sz="2600" dirty="0"/>
              <a:t>Nighttime </a:t>
            </a:r>
            <a:r>
              <a:rPr lang="en-US" sz="2600" dirty="0" smtClean="0"/>
              <a:t>lights compositing using </a:t>
            </a:r>
            <a:r>
              <a:rPr lang="en-US" sz="2600" dirty="0"/>
              <a:t>the VIIRS </a:t>
            </a:r>
            <a:r>
              <a:rPr lang="en-US" sz="2600" dirty="0" smtClean="0"/>
              <a:t>day-night </a:t>
            </a:r>
            <a:r>
              <a:rPr lang="en-US" sz="2600" dirty="0"/>
              <a:t>b</a:t>
            </a:r>
            <a:r>
              <a:rPr lang="en-US" sz="2600" dirty="0" smtClean="0"/>
              <a:t>and</a:t>
            </a:r>
            <a:r>
              <a:rPr lang="en-US" sz="2600" dirty="0"/>
              <a:t>: Preliminary results </a:t>
            </a:r>
            <a:r>
              <a:rPr lang="en-US" sz="2600" dirty="0" smtClean="0"/>
              <a:t>.</a:t>
            </a:r>
            <a:r>
              <a:rPr lang="en-US" sz="2600" dirty="0"/>
              <a:t> </a:t>
            </a:r>
            <a:r>
              <a:rPr lang="en-US" sz="2600" dirty="0" smtClean="0"/>
              <a:t>http</a:t>
            </a:r>
            <a:r>
              <a:rPr lang="en-US" sz="2600" dirty="0"/>
              <a:t>://</a:t>
            </a:r>
            <a:r>
              <a:rPr lang="en-US" sz="2600" dirty="0" smtClean="0"/>
              <a:t>dx.doi.org/10.7125/APAN.35.8</a:t>
            </a:r>
          </a:p>
          <a:p>
            <a:r>
              <a:rPr lang="en-US" sz="2600" dirty="0" smtClean="0"/>
              <a:t>Illuminating </a:t>
            </a:r>
            <a:r>
              <a:rPr lang="en-US" sz="2600" dirty="0"/>
              <a:t>the capabilities of the Suomi NPP VIIRS </a:t>
            </a:r>
          </a:p>
          <a:p>
            <a:pPr marL="0" indent="0">
              <a:buNone/>
            </a:pPr>
            <a:r>
              <a:rPr lang="en-US" sz="2600" dirty="0"/>
              <a:t> </a:t>
            </a:r>
            <a:r>
              <a:rPr lang="en-US" sz="2600" dirty="0" smtClean="0"/>
              <a:t>    Day/Night Band. http</a:t>
            </a:r>
            <a:r>
              <a:rPr lang="en-US" sz="2600" dirty="0"/>
              <a:t>://</a:t>
            </a:r>
            <a:r>
              <a:rPr lang="en-US" sz="2600" dirty="0" smtClean="0"/>
              <a:t>dx.doi.org/10.3390/rs5126717</a:t>
            </a:r>
            <a:endParaRPr lang="en-US" sz="2600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6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514"/>
            <a:ext cx="8953500" cy="823686"/>
          </a:xfrm>
        </p:spPr>
        <p:txBody>
          <a:bodyPr>
            <a:noAutofit/>
          </a:bodyPr>
          <a:lstStyle/>
          <a:p>
            <a:r>
              <a:rPr lang="en-US" sz="3200" dirty="0" smtClean="0"/>
              <a:t>VIIRS Provides Improved Spatial Resolution</a:t>
            </a:r>
            <a:br>
              <a:rPr lang="en-US" sz="3200" dirty="0" smtClean="0"/>
            </a:br>
            <a:r>
              <a:rPr lang="en-US" sz="3200" dirty="0" smtClean="0"/>
              <a:t>Fishing Boat Detections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812" y="533400"/>
            <a:ext cx="4040188" cy="639762"/>
          </a:xfrm>
        </p:spPr>
        <p:txBody>
          <a:bodyPr>
            <a:normAutofit/>
          </a:bodyPr>
          <a:lstStyle/>
          <a:p>
            <a:r>
              <a:rPr lang="en-US" sz="2200" dirty="0" smtClean="0"/>
              <a:t>VIIRS October 15, 2012  01:30 </a:t>
            </a:r>
            <a:endParaRPr lang="en-US" sz="2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457200"/>
            <a:ext cx="4419600" cy="715962"/>
          </a:xfrm>
        </p:spPr>
        <p:txBody>
          <a:bodyPr>
            <a:noAutofit/>
          </a:bodyPr>
          <a:lstStyle/>
          <a:p>
            <a:r>
              <a:rPr lang="en-US" sz="2200" dirty="0" smtClean="0"/>
              <a:t>DMSP-OLS October 14, 2012   19:30</a:t>
            </a:r>
            <a:endParaRPr lang="en-US" sz="22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392" y="1191616"/>
            <a:ext cx="3976208" cy="5361584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3962400" cy="534296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1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371" y="14514"/>
            <a:ext cx="8411029" cy="97608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Makes VIIRS Better Than DMSP?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542" y="838201"/>
            <a:ext cx="8973457" cy="1219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VIIRS DNB footprint is 45 times smaller than the DMSP pixel footprint!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333171" y="1752600"/>
            <a:ext cx="4572000" cy="4572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33800" y="3505200"/>
            <a:ext cx="676656" cy="6766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52686" y="4382869"/>
            <a:ext cx="2300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VIIRS Day / Night Band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742 m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footprint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36293" y="1870501"/>
            <a:ext cx="2082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DMSP OLS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5 km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  <a:r>
              <a:rPr lang="en-US" sz="2400" dirty="0" smtClean="0">
                <a:solidFill>
                  <a:schemeClr val="bg1"/>
                </a:solidFill>
              </a:rPr>
              <a:t> footprint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4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514"/>
            <a:ext cx="8991599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What Else Makes VIIRS Better Than DMSP?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543" y="1143000"/>
            <a:ext cx="8973457" cy="4953000"/>
          </a:xfrm>
        </p:spPr>
        <p:txBody>
          <a:bodyPr>
            <a:noAutofit/>
          </a:bodyPr>
          <a:lstStyle/>
          <a:p>
            <a:r>
              <a:rPr lang="en-US" sz="2800" b="1" i="1" dirty="0" smtClean="0"/>
              <a:t>Quantization:  </a:t>
            </a:r>
            <a:r>
              <a:rPr lang="en-US" sz="2800" dirty="0" smtClean="0"/>
              <a:t>VIIRS 14 bit versus 6 bit for DMSP.</a:t>
            </a:r>
          </a:p>
          <a:p>
            <a:r>
              <a:rPr lang="en-US" sz="2800" b="1" i="1" dirty="0" smtClean="0"/>
              <a:t>Dynamic Range: </a:t>
            </a:r>
            <a:r>
              <a:rPr lang="en-US" sz="2800" dirty="0" smtClean="0"/>
              <a:t>Due to limited dynamic range, DMSP data saturate on bright lights in operational data collections.</a:t>
            </a:r>
          </a:p>
          <a:p>
            <a:r>
              <a:rPr lang="en-US" sz="2800" b="1" dirty="0" smtClean="0"/>
              <a:t>Lower Detection Limits:  </a:t>
            </a:r>
            <a:r>
              <a:rPr lang="en-US" sz="2800" dirty="0"/>
              <a:t>V</a:t>
            </a:r>
            <a:r>
              <a:rPr lang="en-US" sz="2800" dirty="0" smtClean="0"/>
              <a:t>IIRS can detect dimmer lighting than DMSP.</a:t>
            </a:r>
          </a:p>
          <a:p>
            <a:r>
              <a:rPr lang="en-US" sz="2800" b="1" i="1" dirty="0" smtClean="0"/>
              <a:t>Quantitative: </a:t>
            </a:r>
            <a:r>
              <a:rPr lang="en-US" sz="2800" dirty="0" smtClean="0"/>
              <a:t>VIIRS is well calibrated, the DMSP visible band has no in-flight calibration.</a:t>
            </a:r>
          </a:p>
          <a:p>
            <a:r>
              <a:rPr lang="en-US" sz="2800" b="1" i="1" dirty="0" smtClean="0"/>
              <a:t>Multispectral: </a:t>
            </a:r>
            <a:r>
              <a:rPr lang="en-US" sz="2800" dirty="0" smtClean="0"/>
              <a:t>VIIRS has additional spectral bands to discriminate combustion sources from lights and to characterize the optical thickness of clouds.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45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Current Status of NGDC DNB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1543050"/>
            <a:ext cx="8420100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Nightly mosaics in </a:t>
            </a:r>
            <a:r>
              <a:rPr lang="en-US" sz="2400" dirty="0" err="1" smtClean="0"/>
              <a:t>png</a:t>
            </a:r>
            <a:r>
              <a:rPr lang="en-US" sz="2400" dirty="0" smtClean="0"/>
              <a:t> and Google Earth Super-overlay </a:t>
            </a:r>
            <a:r>
              <a:rPr lang="en-US" sz="2400" dirty="0"/>
              <a:t>formats </a:t>
            </a:r>
            <a:r>
              <a:rPr lang="en-US" sz="2400" dirty="0">
                <a:hlinkClick r:id="rId2"/>
              </a:rPr>
              <a:t>http://</a:t>
            </a:r>
            <a:r>
              <a:rPr lang="en-US" sz="2400" dirty="0" smtClean="0">
                <a:hlinkClick r:id="rId2"/>
              </a:rPr>
              <a:t>ngdc.noaa.gov/eog/viirs/download_ut_mos.html</a:t>
            </a:r>
            <a:endParaRPr lang="en-US" sz="2400" dirty="0" smtClean="0"/>
          </a:p>
          <a:p>
            <a:r>
              <a:rPr lang="en-US" sz="2400" dirty="0" smtClean="0"/>
              <a:t>Rough monthly averages. Four preliminary products are available at</a:t>
            </a:r>
            <a:r>
              <a:rPr lang="en-US" sz="2400" dirty="0"/>
              <a:t>: </a:t>
            </a:r>
            <a:r>
              <a:rPr lang="en-US" sz="2400" dirty="0">
                <a:hlinkClick r:id="rId3"/>
              </a:rPr>
              <a:t>http://</a:t>
            </a:r>
            <a:r>
              <a:rPr lang="en-US" sz="2400" dirty="0" smtClean="0">
                <a:hlinkClick r:id="rId3"/>
              </a:rPr>
              <a:t>ngdc.noaa.gov/eog/viirs/download_monthly.html</a:t>
            </a:r>
            <a:endParaRPr lang="en-US" sz="2400" dirty="0" smtClean="0"/>
          </a:p>
          <a:p>
            <a:r>
              <a:rPr lang="en-US" sz="2400" dirty="0" smtClean="0"/>
              <a:t>Monthly and annual cleaned nighttime lights still in development</a:t>
            </a:r>
          </a:p>
          <a:p>
            <a:pPr lvl="1"/>
            <a:r>
              <a:rPr lang="en-US" sz="2000" dirty="0" smtClean="0"/>
              <a:t>With stray light correction</a:t>
            </a:r>
          </a:p>
          <a:p>
            <a:pPr lvl="1"/>
            <a:r>
              <a:rPr lang="en-US" sz="2000" dirty="0" smtClean="0"/>
              <a:t>Free of solar, lunar, aurora, South Atlantic Anomaly detector hits</a:t>
            </a:r>
          </a:p>
          <a:p>
            <a:pPr lvl="1"/>
            <a:r>
              <a:rPr lang="en-US" sz="2000" dirty="0" smtClean="0"/>
              <a:t>Filtered to remove lightning</a:t>
            </a:r>
          </a:p>
          <a:p>
            <a:pPr lvl="1"/>
            <a:r>
              <a:rPr lang="en-US" sz="2000" dirty="0" smtClean="0"/>
              <a:t>Combustion sources removed</a:t>
            </a:r>
          </a:p>
          <a:p>
            <a:pPr lvl="1"/>
            <a:r>
              <a:rPr lang="en-US" sz="2000" dirty="0" smtClean="0"/>
              <a:t>Background noise removed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9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4"/>
          <p:cNvSpPr>
            <a:spLocks noRot="1" noChangeArrowheads="1"/>
          </p:cNvSpPr>
          <p:nvPr/>
        </p:nvSpPr>
        <p:spPr bwMode="auto">
          <a:xfrm>
            <a:off x="97210" y="76200"/>
            <a:ext cx="88963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buFontTx/>
              <a:buNone/>
            </a:pPr>
            <a:r>
              <a:rPr lang="en-US" sz="2800" dirty="0" smtClean="0"/>
              <a:t>Average VIIRS DNB Composite - January 2013 Contrast Enhanced to Show the Flaws</a:t>
            </a: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228600" y="4969936"/>
            <a:ext cx="8534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7013" indent="-2270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0" hangingPunct="0">
              <a:buFontTx/>
              <a:buChar char="•"/>
            </a:pPr>
            <a:r>
              <a:rPr lang="en-US" sz="1600" dirty="0" smtClean="0"/>
              <a:t>Dimensions 86400 x 33601.  Too large to output as GEOTIFF!</a:t>
            </a:r>
          </a:p>
          <a:p>
            <a:pPr algn="l" eaLnBrk="0" hangingPunct="0">
              <a:buFontTx/>
              <a:buChar char="•"/>
            </a:pPr>
            <a:r>
              <a:rPr lang="en-US" sz="1600" dirty="0" smtClean="0"/>
              <a:t>Original units multiplied by  a billion (E9) to yield  </a:t>
            </a:r>
            <a:r>
              <a:rPr lang="en-US" sz="1600" dirty="0" err="1" smtClean="0"/>
              <a:t>nanoWatts</a:t>
            </a:r>
            <a:r>
              <a:rPr lang="en-US" sz="1600" dirty="0" smtClean="0"/>
              <a:t>/(cm</a:t>
            </a:r>
            <a:r>
              <a:rPr lang="en-US" sz="1600" baseline="30000" dirty="0" smtClean="0"/>
              <a:t>2</a:t>
            </a:r>
            <a:r>
              <a:rPr lang="en-US" sz="1600" baseline="20000" dirty="0" smtClean="0"/>
              <a:t>.</a:t>
            </a:r>
            <a:r>
              <a:rPr lang="en-US" sz="1600" dirty="0" smtClean="0"/>
              <a:t>sr)</a:t>
            </a:r>
          </a:p>
          <a:p>
            <a:pPr algn="l" eaLnBrk="0" hangingPunct="0">
              <a:buFontTx/>
              <a:buChar char="•"/>
            </a:pPr>
            <a:r>
              <a:rPr lang="en-US" sz="1600" dirty="0" smtClean="0"/>
              <a:t>NGDC is working on algorithms to make research quality nighttime lights: removal of background noise, aurora,  </a:t>
            </a:r>
            <a:r>
              <a:rPr lang="en-US" sz="1600" dirty="0" err="1" smtClean="0"/>
              <a:t>ionospheric</a:t>
            </a:r>
            <a:r>
              <a:rPr lang="en-US" sz="1600" dirty="0" smtClean="0"/>
              <a:t> detector hits, lightning, fires, fuzzy lights.  </a:t>
            </a:r>
          </a:p>
          <a:p>
            <a:pPr marL="0" indent="0" eaLnBrk="0" hangingPunct="0"/>
            <a:endParaRPr lang="en-US" sz="20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210" y="1314450"/>
            <a:ext cx="8949580" cy="348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48305" y="1352550"/>
            <a:ext cx="955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Aurora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42681" y="4286250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Sunlit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02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7550" y="538610"/>
            <a:ext cx="1695450" cy="5581649"/>
          </a:xfrm>
        </p:spPr>
        <p:txBody>
          <a:bodyPr>
            <a:noAutofit/>
          </a:bodyPr>
          <a:lstStyle/>
          <a:p>
            <a:r>
              <a:rPr lang="en-US" sz="1600" dirty="0" smtClean="0"/>
              <a:t>Color composite of three monthly average DNB products.</a:t>
            </a:r>
            <a:br>
              <a:rPr lang="en-US" sz="1600" dirty="0" smtClean="0"/>
            </a:br>
            <a:r>
              <a:rPr lang="en-US" sz="1600" dirty="0" smtClean="0"/>
              <a:t>201204 = blue</a:t>
            </a:r>
            <a:br>
              <a:rPr lang="en-US" sz="1600" dirty="0" smtClean="0"/>
            </a:br>
            <a:r>
              <a:rPr lang="en-US" sz="1600" dirty="0" smtClean="0"/>
              <a:t>201301 = green</a:t>
            </a:r>
            <a:br>
              <a:rPr lang="en-US" sz="1600" dirty="0" smtClean="0"/>
            </a:br>
            <a:r>
              <a:rPr lang="en-US" sz="1600" dirty="0" smtClean="0"/>
              <a:t>201405 = red</a:t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Blue indicates power outages in 2013 and 2014.</a:t>
            </a:r>
            <a:br>
              <a:rPr lang="en-US" sz="1600" dirty="0" smtClean="0"/>
            </a:br>
            <a:r>
              <a:rPr lang="en-US" sz="1600" dirty="0" smtClean="0"/>
              <a:t>Purple indicates power outage in 2013.</a:t>
            </a:r>
            <a:endParaRPr lang="en-US" sz="1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6" y="945862"/>
            <a:ext cx="6635810" cy="516255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31E5-7008-4692-8ECE-859500F4B66D}" type="slidenum">
              <a:rPr lang="en-US" smtClean="0"/>
              <a:t>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0806" y="6108412"/>
            <a:ext cx="1236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Syria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24896" y="0"/>
            <a:ext cx="8368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Nighttime lights should be used cautiously in LCLUC </a:t>
            </a:r>
          </a:p>
          <a:p>
            <a:r>
              <a:rPr lang="en-US" sz="2400" dirty="0" smtClean="0"/>
              <a:t>analyses due to their plasticity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806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al Forum 2012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Global Forum 2012</Template>
  <TotalTime>2150</TotalTime>
  <Words>875</Words>
  <Application>Microsoft Office PowerPoint</Application>
  <PresentationFormat>On-screen Show (4:3)</PresentationFormat>
  <Paragraphs>159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Verdana</vt:lpstr>
      <vt:lpstr>Global Forum 2012</vt:lpstr>
      <vt:lpstr>Office Theme</vt:lpstr>
      <vt:lpstr>VIIRS Low Light Imaging Applications</vt:lpstr>
      <vt:lpstr>PowerPoint Presentation</vt:lpstr>
      <vt:lpstr>VIIRS Low Light Imaging</vt:lpstr>
      <vt:lpstr>VIIRS Provides Improved Spatial Resolution Fishing Boat Detections</vt:lpstr>
      <vt:lpstr>What Makes VIIRS Better Than DMSP?</vt:lpstr>
      <vt:lpstr>What Else Makes VIIRS Better Than DMSP?</vt:lpstr>
      <vt:lpstr>Current Status of NGDC DNB Products</vt:lpstr>
      <vt:lpstr>PowerPoint Presentation</vt:lpstr>
      <vt:lpstr>Color composite of three monthly average DNB products. 201204 = blue 201301 = green 201405 = red  Blue indicates power outages in 2013 and 2014. Purple indicates power outage in 2013.</vt:lpstr>
      <vt:lpstr>Color composite of three monthly average DNB products. 201204 = blue, 201301 = green, 201405 = red  </vt:lpstr>
      <vt:lpstr>VIIRS DNB Boat Detection System (Prototype)</vt:lpstr>
      <vt:lpstr>Boat Detection Flow Chart</vt:lpstr>
      <vt:lpstr>Sharpness Index Cuong T. Vu and Damon M. Chandler, "S3 A Spectral and Spatial Measure of Local Perceived Sharpness in Natural Images", IEEE Transaction on Image Processing, 21 (3), September 2011.</vt:lpstr>
      <vt:lpstr>Lightning Detection</vt:lpstr>
      <vt:lpstr>DNB Spike Detector</vt:lpstr>
      <vt:lpstr>Transect Across Boat Cluster</vt:lpstr>
      <vt:lpstr>Transect Across Boat Cluster</vt:lpstr>
      <vt:lpstr>Remove detections on land</vt:lpstr>
      <vt:lpstr>Boat Detections Running for Indonesia DNB as semi-transparent overlay</vt:lpstr>
      <vt:lpstr>Boat Detections Running for Indonesia </vt:lpstr>
      <vt:lpstr>PowerPoint Presentation</vt:lpstr>
      <vt:lpstr>Gas flares are readily detected in the VIIRS M10 spectral band</vt:lpstr>
      <vt:lpstr>Detection Limits  At 1800 K flares as small as 0.25 m2 are detectable</vt:lpstr>
      <vt:lpstr>Bakken Oil Field DNB March 10, 2013</vt:lpstr>
      <vt:lpstr>Overlay M10 as red.   352 lights. 104 flares. 29.5%!  </vt:lpstr>
      <vt:lpstr>Why Multispectral?</vt:lpstr>
      <vt:lpstr>Typical Biomass Burning Detection</vt:lpstr>
      <vt:lpstr>Daily VNF data are available at: http://ngdc.noaa.gov/eog/viirs/download_viirs_fire.html</vt:lpstr>
      <vt:lpstr>Applications for VNF data</vt:lpstr>
      <vt:lpstr>EOG Publications</vt:lpstr>
    </vt:vector>
  </TitlesOfParts>
  <Company>The World Bank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Forum London, October 24 &amp; 25, 2012</dc:title>
  <dc:creator>Chris Elvidge</dc:creator>
  <cp:lastModifiedBy>loaner</cp:lastModifiedBy>
  <cp:revision>147</cp:revision>
  <dcterms:created xsi:type="dcterms:W3CDTF">2012-09-17T17:58:12Z</dcterms:created>
  <dcterms:modified xsi:type="dcterms:W3CDTF">2014-11-19T14:00:47Z</dcterms:modified>
</cp:coreProperties>
</file>